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21"/>
      <p:bold r:id="rId22"/>
    </p:embeddedFont>
    <p:embeddedFont>
      <p:font typeface="Coming Soon" panose="020B0604020202020204" charset="0"/>
      <p:regular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a07b911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707" y="692706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a07b9117e_0_0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fbbf349a1_0_3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2fbbf349a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fbbf349a1_0_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2fbbf349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d43403fd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2d43403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bbf349a1_0_7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2fbbf349a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fbbf349a1_0_8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2fbbf349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9facfc212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39facfc2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fbbf349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fbbf349a1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fbbf349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fbbf349a1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fbbf349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fbbf349a1_0_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fbbf349a1_0_2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2fbbf349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fbbf349a1_0_3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fbbf349a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Lists #1</a:t>
            </a:r>
            <a:endParaRPr sz="480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 rot="5400000">
            <a:off x="5771281" y="2047921"/>
            <a:ext cx="4220053" cy="2193159"/>
            <a:chOff x="4037245" y="1895891"/>
            <a:chExt cx="2369352" cy="961912"/>
          </a:xfrm>
        </p:grpSpPr>
        <p:grpSp>
          <p:nvGrpSpPr>
            <p:cNvPr id="131" name="Google Shape;131;p24"/>
            <p:cNvGrpSpPr/>
            <p:nvPr/>
          </p:nvGrpSpPr>
          <p:grpSpPr>
            <a:xfrm>
              <a:off x="4050765" y="1895891"/>
              <a:ext cx="2355832" cy="961912"/>
              <a:chOff x="642775" y="1378850"/>
              <a:chExt cx="2490309" cy="1718621"/>
            </a:xfrm>
          </p:grpSpPr>
          <p:sp>
            <p:nvSpPr>
              <p:cNvPr id="132" name="Google Shape;132;p24"/>
              <p:cNvSpPr/>
              <p:nvPr/>
            </p:nvSpPr>
            <p:spPr>
              <a:xfrm>
                <a:off x="642784" y="1596571"/>
                <a:ext cx="2490300" cy="1500900"/>
              </a:xfrm>
              <a:prstGeom prst="rect">
                <a:avLst/>
              </a:prstGeom>
              <a:solidFill>
                <a:srgbClr val="00BEFF">
                  <a:alpha val="6150"/>
                </a:srgbClr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4"/>
              <p:cNvSpPr/>
              <p:nvPr/>
            </p:nvSpPr>
            <p:spPr>
              <a:xfrm>
                <a:off x="642775" y="1378850"/>
                <a:ext cx="2363700" cy="2178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4" name="Google Shape;134;p24"/>
              <p:cNvCxnSpPr>
                <a:stCxn id="133" idx="1"/>
                <a:endCxn id="133" idx="3"/>
              </p:cNvCxnSpPr>
              <p:nvPr/>
            </p:nvCxnSpPr>
            <p:spPr>
              <a:xfrm rot="10800000">
                <a:off x="1824625" y="305900"/>
                <a:ext cx="0" cy="236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5" name="Google Shape;135;p24"/>
            <p:cNvSpPr txBox="1"/>
            <p:nvPr/>
          </p:nvSpPr>
          <p:spPr>
            <a:xfrm rot="-5400000">
              <a:off x="3749695" y="2255976"/>
              <a:ext cx="8661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oming Soon"/>
                  <a:ea typeface="Coming Soon"/>
                  <a:cs typeface="Coming Soon"/>
                  <a:sym typeface="Coming Soon"/>
                </a:rPr>
                <a:t>fav_nums</a:t>
              </a:r>
              <a:endParaRPr b="1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36" name="Google Shape;136;p24"/>
          <p:cNvSpPr txBox="1"/>
          <p:nvPr/>
        </p:nvSpPr>
        <p:spPr>
          <a:xfrm>
            <a:off x="93550" y="0"/>
            <a:ext cx="6486600" cy="6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Lists Vocabulary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-US" sz="22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List </a:t>
            </a: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is an ordered collection of elements 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-US" sz="2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index </a:t>
            </a:r>
            <a:r>
              <a:rPr lang="en-US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common method for referencing the elements in a list or string using numbers</a:t>
            </a:r>
            <a:endParaRPr sz="2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-US" sz="22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Element (or item)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is an individual value in a list that is assigned a unique index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length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of a list is how many elements it contains. </a:t>
            </a: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Lists can grow or shrink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as elements are added or removed.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      </a:t>
            </a:r>
            <a:r>
              <a:rPr lang="en-US" sz="2200" b="1" i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len(fav_nums) = 3</a:t>
            </a:r>
            <a:endParaRPr sz="2200" b="1" i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Lists allow us to name and work with with large collections of information with few variables. These programs are easier to develop and maintain.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37" name="Google Shape;137;p24"/>
          <p:cNvGrpSpPr/>
          <p:nvPr/>
        </p:nvGrpSpPr>
        <p:grpSpPr>
          <a:xfrm>
            <a:off x="6918633" y="1711331"/>
            <a:ext cx="1633608" cy="772800"/>
            <a:chOff x="6405859" y="1104198"/>
            <a:chExt cx="920913" cy="400934"/>
          </a:xfrm>
        </p:grpSpPr>
        <p:sp>
          <p:nvSpPr>
            <p:cNvPr id="138" name="Google Shape;138;p24"/>
            <p:cNvSpPr/>
            <p:nvPr/>
          </p:nvSpPr>
          <p:spPr>
            <a:xfrm rot="-224553">
              <a:off x="6777161" y="1122070"/>
              <a:ext cx="367684" cy="367684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oming Soon"/>
                  <a:ea typeface="Coming Soon"/>
                  <a:cs typeface="Coming Soon"/>
                  <a:sym typeface="Coming Soon"/>
                </a:rPr>
                <a:t>74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39" name="Google Shape;139;p24"/>
            <p:cNvGrpSpPr/>
            <p:nvPr/>
          </p:nvGrpSpPr>
          <p:grpSpPr>
            <a:xfrm>
              <a:off x="6464995" y="1104198"/>
              <a:ext cx="861778" cy="398143"/>
              <a:chOff x="4050765" y="1895891"/>
              <a:chExt cx="2236060" cy="916747"/>
            </a:xfrm>
          </p:grpSpPr>
          <p:grpSp>
            <p:nvGrpSpPr>
              <p:cNvPr id="140" name="Google Shape;140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41" name="Google Shape;141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43" name="Google Shape;143;p24"/>
                <p:cNvCxnSpPr>
                  <a:stCxn id="142" idx="1"/>
                  <a:endCxn id="142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44" name="Google Shape;144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0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45" name="Google Shape;145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405859" y="1160933"/>
              <a:ext cx="90216" cy="344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24"/>
          <p:cNvGrpSpPr/>
          <p:nvPr/>
        </p:nvGrpSpPr>
        <p:grpSpPr>
          <a:xfrm>
            <a:off x="6974329" y="2718506"/>
            <a:ext cx="1577925" cy="772756"/>
            <a:chOff x="7273308" y="1106996"/>
            <a:chExt cx="889523" cy="398143"/>
          </a:xfrm>
        </p:grpSpPr>
        <p:sp>
          <p:nvSpPr>
            <p:cNvPr id="147" name="Google Shape;147;p24"/>
            <p:cNvSpPr/>
            <p:nvPr/>
          </p:nvSpPr>
          <p:spPr>
            <a:xfrm rot="-224553">
              <a:off x="7577548" y="1122077"/>
              <a:ext cx="367684" cy="367684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53</a:t>
              </a:r>
              <a:endParaRPr sz="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48" name="Google Shape;148;p24"/>
            <p:cNvGrpSpPr/>
            <p:nvPr/>
          </p:nvGrpSpPr>
          <p:grpSpPr>
            <a:xfrm>
              <a:off x="7301054" y="1106996"/>
              <a:ext cx="861778" cy="398143"/>
              <a:chOff x="4050765" y="1895891"/>
              <a:chExt cx="2236060" cy="916747"/>
            </a:xfrm>
          </p:grpSpPr>
          <p:grpSp>
            <p:nvGrpSpPr>
              <p:cNvPr id="149" name="Google Shape;149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50" name="Google Shape;150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2" name="Google Shape;152;p24"/>
                <p:cNvCxnSpPr>
                  <a:stCxn id="151" idx="1"/>
                  <a:endCxn id="151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3" name="Google Shape;153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1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54" name="Google Shape;15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273308" y="1158145"/>
              <a:ext cx="80058" cy="3441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24"/>
          <p:cNvGrpSpPr/>
          <p:nvPr/>
        </p:nvGrpSpPr>
        <p:grpSpPr>
          <a:xfrm>
            <a:off x="6974400" y="3737572"/>
            <a:ext cx="1601583" cy="772756"/>
            <a:chOff x="8092988" y="1104198"/>
            <a:chExt cx="902860" cy="398143"/>
          </a:xfrm>
        </p:grpSpPr>
        <p:sp>
          <p:nvSpPr>
            <p:cNvPr id="156" name="Google Shape;156;p24"/>
            <p:cNvSpPr/>
            <p:nvPr/>
          </p:nvSpPr>
          <p:spPr>
            <a:xfrm>
              <a:off x="8476684" y="1122122"/>
              <a:ext cx="367500" cy="367500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22</a:t>
              </a:r>
              <a:endParaRPr sz="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57" name="Google Shape;157;p24"/>
            <p:cNvGrpSpPr/>
            <p:nvPr/>
          </p:nvGrpSpPr>
          <p:grpSpPr>
            <a:xfrm>
              <a:off x="8134071" y="1104198"/>
              <a:ext cx="861778" cy="398143"/>
              <a:chOff x="4050765" y="1895891"/>
              <a:chExt cx="2236060" cy="916747"/>
            </a:xfrm>
          </p:grpSpPr>
          <p:grpSp>
            <p:nvGrpSpPr>
              <p:cNvPr id="158" name="Google Shape;158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59" name="Google Shape;159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61" name="Google Shape;161;p24"/>
                <p:cNvCxnSpPr>
                  <a:stCxn id="160" idx="1"/>
                  <a:endCxn id="160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2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63" name="Google Shape;16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8092988" y="1131170"/>
              <a:ext cx="80058" cy="3441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4"/>
          <p:cNvSpPr txBox="1"/>
          <p:nvPr/>
        </p:nvSpPr>
        <p:spPr>
          <a:xfrm>
            <a:off x="5614375" y="204733"/>
            <a:ext cx="34263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fav_nums = [74, 53, 22]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5" name="Google Shape;165;p24"/>
          <p:cNvCxnSpPr>
            <a:endCxn id="164" idx="1"/>
          </p:cNvCxnSpPr>
          <p:nvPr/>
        </p:nvCxnSpPr>
        <p:spPr>
          <a:xfrm rot="10800000" flipH="1">
            <a:off x="5024875" y="542383"/>
            <a:ext cx="589500" cy="690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4"/>
          <p:cNvCxnSpPr>
            <a:endCxn id="135" idx="1"/>
          </p:cNvCxnSpPr>
          <p:nvPr/>
        </p:nvCxnSpPr>
        <p:spPr>
          <a:xfrm>
            <a:off x="5050400" y="1244424"/>
            <a:ext cx="1787400" cy="49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4"/>
          <p:cNvSpPr txBox="1"/>
          <p:nvPr/>
        </p:nvSpPr>
        <p:spPr>
          <a:xfrm>
            <a:off x="7260375" y="0"/>
            <a:ext cx="17175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  <a:latin typeface="Proxima Nova"/>
                <a:ea typeface="Proxima Nova"/>
                <a:cs typeface="Proxima Nova"/>
                <a:sym typeface="Proxima Nova"/>
              </a:rPr>
              <a:t>0           1             2</a:t>
            </a:r>
            <a:endParaRPr>
              <a:solidFill>
                <a:srgbClr val="FF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 rot="10800000" flipH="1">
            <a:off x="5366600" y="401200"/>
            <a:ext cx="1888200" cy="1378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4"/>
          <p:cNvCxnSpPr>
            <a:endCxn id="145" idx="1"/>
          </p:cNvCxnSpPr>
          <p:nvPr/>
        </p:nvCxnSpPr>
        <p:spPr>
          <a:xfrm>
            <a:off x="5392368" y="1779509"/>
            <a:ext cx="1686300" cy="372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4"/>
          <p:cNvCxnSpPr/>
          <p:nvPr/>
        </p:nvCxnSpPr>
        <p:spPr>
          <a:xfrm rot="10800000" flipH="1">
            <a:off x="5554550" y="743000"/>
            <a:ext cx="1956600" cy="21531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24"/>
          <p:cNvCxnSpPr/>
          <p:nvPr/>
        </p:nvCxnSpPr>
        <p:spPr>
          <a:xfrm rot="10800000" flipH="1">
            <a:off x="5563100" y="2189633"/>
            <a:ext cx="2178600" cy="660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Definitions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</a:t>
            </a:r>
            <a:r>
              <a:rPr lang="en-US" sz="2400" b="1"/>
              <a:t>list</a:t>
            </a:r>
            <a:r>
              <a:rPr lang="en-US" sz="2400"/>
              <a:t> is an ordered  collection of elements (items).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 </a:t>
            </a:r>
            <a:r>
              <a:rPr lang="en-US" sz="2400" b="1"/>
              <a:t>index</a:t>
            </a:r>
            <a:r>
              <a:rPr lang="en-US" sz="2400"/>
              <a:t> is a number used to reference the element in a list and refers to its order in the list.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</a:t>
            </a:r>
            <a:r>
              <a:rPr lang="en-US" sz="2400" b="1"/>
              <a:t> element (or item) </a:t>
            </a:r>
            <a:r>
              <a:rPr lang="en-US" sz="2400"/>
              <a:t>is an individual value in a list, and each is assigned a unique index.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</a:t>
            </a:r>
            <a:r>
              <a:rPr lang="en-US" sz="2400" b="1"/>
              <a:t>length</a:t>
            </a:r>
            <a:r>
              <a:rPr lang="en-US" sz="2400"/>
              <a:t> of a list is how many elements it contains. Lists can grow or shrink als elements are added or removed.</a:t>
            </a:r>
            <a:endParaRPr sz="2400"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6426450" y="1093925"/>
            <a:ext cx="1773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 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5958100" y="1093925"/>
            <a:ext cx="3010800" cy="45498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1" name="Google Shape;181;p25"/>
          <p:cNvCxnSpPr>
            <a:cxnSpLocks/>
          </p:cNvCxnSpPr>
          <p:nvPr/>
        </p:nvCxnSpPr>
        <p:spPr>
          <a:xfrm>
            <a:off x="1542225" y="1328100"/>
            <a:ext cx="4331037" cy="468425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25"/>
          <p:cNvCxnSpPr/>
          <p:nvPr/>
        </p:nvCxnSpPr>
        <p:spPr>
          <a:xfrm>
            <a:off x="2161100" y="1947000"/>
            <a:ext cx="4265400" cy="435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25"/>
          <p:cNvCxnSpPr/>
          <p:nvPr/>
        </p:nvCxnSpPr>
        <p:spPr>
          <a:xfrm>
            <a:off x="2194550" y="1963725"/>
            <a:ext cx="4031100" cy="105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2278200" y="1997175"/>
            <a:ext cx="3880500" cy="172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25"/>
          <p:cNvCxnSpPr/>
          <p:nvPr/>
        </p:nvCxnSpPr>
        <p:spPr>
          <a:xfrm rot="10800000" flipH="1">
            <a:off x="3666525" y="2365250"/>
            <a:ext cx="3914100" cy="80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Google Shape;186;p25"/>
          <p:cNvCxnSpPr/>
          <p:nvPr/>
        </p:nvCxnSpPr>
        <p:spPr>
          <a:xfrm rot="10800000" flipH="1">
            <a:off x="3683250" y="3034200"/>
            <a:ext cx="3797100" cy="150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5"/>
          <p:cNvCxnSpPr/>
          <p:nvPr/>
        </p:nvCxnSpPr>
        <p:spPr>
          <a:xfrm>
            <a:off x="3699975" y="3184800"/>
            <a:ext cx="3880500" cy="752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Definitions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 </a:t>
            </a:r>
            <a:r>
              <a:rPr lang="en-US" sz="2600" b="1"/>
              <a:t>list</a:t>
            </a:r>
            <a:r>
              <a:rPr lang="en-US" sz="2600"/>
              <a:t> is an ordered  collection of elements (items).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 </a:t>
            </a:r>
            <a:r>
              <a:rPr lang="en-US" sz="2600" b="1"/>
              <a:t>index</a:t>
            </a:r>
            <a:r>
              <a:rPr lang="en-US" sz="2600"/>
              <a:t> is a number used to reference the element in a list and refers to its order in the list.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</a:t>
            </a:r>
            <a:r>
              <a:rPr lang="en-US" sz="2600" b="1"/>
              <a:t> element (or item) </a:t>
            </a:r>
            <a:r>
              <a:rPr lang="en-US" sz="2600"/>
              <a:t>is an individual value in a list, and each is assigned a unique index.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</a:t>
            </a:r>
            <a:r>
              <a:rPr lang="en-US" sz="2600" b="1"/>
              <a:t>length</a:t>
            </a:r>
            <a:r>
              <a:rPr lang="en-US" sz="2600"/>
              <a:t> of a list is how many elements it contains. Lists can grow or shrink als elements are added or removed.</a:t>
            </a:r>
            <a:endParaRPr sz="2600"/>
          </a:p>
        </p:txBody>
      </p:sp>
      <p:sp>
        <p:nvSpPr>
          <p:cNvPr id="194" name="Google Shape;194;p26"/>
          <p:cNvSpPr txBox="1"/>
          <p:nvPr/>
        </p:nvSpPr>
        <p:spPr>
          <a:xfrm>
            <a:off x="457125" y="4941100"/>
            <a:ext cx="8520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[“Monserat”, “Samantha”, “Diego”, “Omar”, “Diego”]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478925" y="4556400"/>
            <a:ext cx="6088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0              1                  2          3           4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354600" y="4690200"/>
            <a:ext cx="8520600" cy="8313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 flipH="1">
            <a:off x="755975" y="1445200"/>
            <a:ext cx="635700" cy="3261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1876750" y="1913550"/>
            <a:ext cx="20073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26"/>
          <p:cNvCxnSpPr/>
          <p:nvPr/>
        </p:nvCxnSpPr>
        <p:spPr>
          <a:xfrm>
            <a:off x="1910200" y="1913550"/>
            <a:ext cx="7026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6"/>
          <p:cNvCxnSpPr/>
          <p:nvPr/>
        </p:nvCxnSpPr>
        <p:spPr>
          <a:xfrm>
            <a:off x="1893475" y="1980450"/>
            <a:ext cx="3713400" cy="2860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1910200" y="2766625"/>
            <a:ext cx="301200" cy="2241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6"/>
          <p:cNvCxnSpPr/>
          <p:nvPr/>
        </p:nvCxnSpPr>
        <p:spPr>
          <a:xfrm>
            <a:off x="1926925" y="2833525"/>
            <a:ext cx="2007300" cy="2274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6"/>
          <p:cNvCxnSpPr/>
          <p:nvPr/>
        </p:nvCxnSpPr>
        <p:spPr>
          <a:xfrm>
            <a:off x="1943650" y="2833525"/>
            <a:ext cx="3562800" cy="2191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Google Shape;204;p26"/>
          <p:cNvSpPr txBox="1"/>
          <p:nvPr/>
        </p:nvSpPr>
        <p:spPr>
          <a:xfrm>
            <a:off x="1441850" y="5777450"/>
            <a:ext cx="2843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len(names) = 5</a:t>
            </a:r>
            <a:endParaRPr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5" name="Google Shape;205;p26"/>
          <p:cNvCxnSpPr/>
          <p:nvPr/>
        </p:nvCxnSpPr>
        <p:spPr>
          <a:xfrm>
            <a:off x="1676025" y="3686600"/>
            <a:ext cx="167400" cy="2191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Define a list using square brackets.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3200"/>
              <a:t>alist = [ ]     </a:t>
            </a:r>
            <a:endParaRPr sz="3200"/>
          </a:p>
          <a:p>
            <a: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3200"/>
              <a:t>Defines an empty list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alist = [1, 2, 3, 4]  </a:t>
            </a:r>
            <a:endParaRPr sz="3200"/>
          </a:p>
          <a:p>
            <a:pPr marL="914400" marR="0" lvl="1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Defines a list with 4 numbers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alist = [“Hello”, “Hi”, “Hey”] </a:t>
            </a:r>
            <a:endParaRPr sz="3200"/>
          </a:p>
          <a:p>
            <a:pPr marL="914400" marR="0" lvl="1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Defines a list with three strings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alist = [True, False, False, False, False]</a:t>
            </a:r>
            <a:endParaRPr sz="3200"/>
          </a:p>
          <a:p>
            <a:pPr marL="914400" marR="0" lvl="1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Defines a list of five Booleans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Accessing and updating an element in a list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3200"/>
              <a:t>Use square brackets next to the list name:</a:t>
            </a:r>
            <a:endParaRPr sz="3200"/>
          </a:p>
        </p:txBody>
      </p:sp>
      <p:sp>
        <p:nvSpPr>
          <p:cNvPr id="218" name="Google Shape;218;p28"/>
          <p:cNvSpPr txBox="1"/>
          <p:nvPr/>
        </p:nvSpPr>
        <p:spPr>
          <a:xfrm>
            <a:off x="371325" y="2415350"/>
            <a:ext cx="831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numbers = [1, 2, 5, 9, 3]</a:t>
            </a:r>
            <a:endParaRPr sz="30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421525" y="2984075"/>
            <a:ext cx="71925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numbers[1]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my_num = 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my_num = 9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numbers[5]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 index out of range error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numbers[2] = numbers[4] + numbers[3]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 numbers[2] = 12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numbers[0] = numbers[0] + 1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numbers[0] = 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These list methods are used on the AP Exam: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list.append(element)</a:t>
            </a:r>
            <a:r>
              <a:rPr lang="en-US" sz="2400">
                <a:solidFill>
                  <a:schemeClr val="dk2"/>
                </a:solidFill>
              </a:rPr>
              <a:t> adds an element to the end of a list.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list.insert(index, element)</a:t>
            </a:r>
            <a:r>
              <a:rPr lang="en-US" sz="2400">
                <a:solidFill>
                  <a:schemeClr val="dk2"/>
                </a:solidFill>
              </a:rPr>
              <a:t> adds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 </a:t>
            </a:r>
            <a:endParaRPr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inserted element are increased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list.pop(element)</a:t>
            </a:r>
            <a:r>
              <a:rPr lang="en-US" sz="2400">
                <a:solidFill>
                  <a:schemeClr val="dk2"/>
                </a:solidFill>
              </a:rPr>
              <a:t> removes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decreases by 1.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popped element are decreased by 1.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3200">
                <a:solidFill>
                  <a:srgbClr val="434343"/>
                </a:solidFill>
              </a:rPr>
              <a:t>Get Example A code from your teacher.</a:t>
            </a:r>
            <a:endParaRPr sz="3200">
              <a:solidFill>
                <a:srgbClr val="434343"/>
              </a:solidFill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With your group, work through each problem.</a:t>
            </a:r>
            <a:endParaRPr sz="3200">
              <a:solidFill>
                <a:srgbClr val="434343"/>
              </a:solidFill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What is the final list after the code is executed?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3200">
                <a:solidFill>
                  <a:srgbClr val="434343"/>
                </a:solidFill>
              </a:rPr>
              <a:t>Get Example B code from your teacher.</a:t>
            </a:r>
            <a:endParaRPr sz="3200">
              <a:solidFill>
                <a:srgbClr val="434343"/>
              </a:solidFill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With your group, work through each problem.</a:t>
            </a:r>
            <a:endParaRPr sz="3200">
              <a:solidFill>
                <a:srgbClr val="434343"/>
              </a:solidFill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What is the final list after the code is executed?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Complete the assignment, either individually or as a group.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to-do list. It can be a list of: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you need to do today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to do to be healthy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you need to do for a school project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After school or weekend activities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Anything else you want to make a list for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044200" cy="44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your list with other groups.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 you have the same number of items?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Did you write the list in the same way?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 your lists have a particular order?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l="53999" b="16177"/>
          <a:stretch/>
        </p:blipFill>
        <p:spPr>
          <a:xfrm>
            <a:off x="5673750" y="672325"/>
            <a:ext cx="3053198" cy="37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345400" cy="5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about writing a program for the to-do list.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would you handle all the items on your list?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you use variables, how many would you need?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Could your program work if you had more items or fewer items on your list?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53999" b="16177"/>
          <a:stretch/>
        </p:blipFill>
        <p:spPr>
          <a:xfrm>
            <a:off x="5779100" y="705750"/>
            <a:ext cx="3053198" cy="37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Wouldn’t it be helpful if there was a data structure that let you handle multiple similar items?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is! It is a list (also called an array).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list is like a variable that can hold one or more values.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Definition: A list is an ordered collection of elements (items).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list is a type of data abstraction.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#3 - Algorithms and Programming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AAP-1.D.a: Develop data abstraction using lists to store multiple elements.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AAP-1.D.b: Explain how the use of data abstraction manages complexity in program code.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AAP-2.0.a: Write iteration statements to traverse a list.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AAP-2.0.b: Determine the result of an algorithm that includes list traversals.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AAP-3.B: Explain how the use of procedural abstraction manages complexity in a program.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Example of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Look at your to-do list again.</a:t>
            </a:r>
            <a:endParaRPr sz="3200"/>
          </a:p>
          <a:p>
            <a:pPr marL="457200" marR="0" lvl="0" indent="-4064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Think of each item (element) as variable, stored in a baggie.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Put the baggies in order in a line.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Tape the baggies together, either top to bottom or side to side.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This string of variables together makes a list.</a:t>
            </a:r>
            <a:endParaRPr sz="280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60850"/>
            <a:ext cx="83061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</a:rPr>
              <a:t>Lists allow us to name and work with with large collections of information with few variables. These programs are easier to develop and maintain. </a:t>
            </a:r>
            <a:endParaRPr sz="2800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-US" sz="2800">
                <a:solidFill>
                  <a:schemeClr val="dk2"/>
                </a:solidFill>
              </a:rPr>
              <a:t>In Python, a list is defined using square brackets.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438225" y="3586225"/>
            <a:ext cx="8394000" cy="2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names = [“Monserat”, “Samantha”, “Diego”, “Omar”, “Diego”]</a:t>
            </a: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todo_list = [“read a book”, “wash dishes”, “take shower”]</a:t>
            </a: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numbers = [1, 5, 3, 10, 12, 4]</a:t>
            </a: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sensors = [False, False, True, True, False]</a:t>
            </a:r>
            <a:b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en-US" sz="2200" i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example is from Mission 6 CheckLines</a:t>
            </a:r>
            <a:endParaRPr sz="2200" i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Example of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Look at your to-do list again.</a:t>
            </a:r>
            <a:endParaRPr sz="3200"/>
          </a:p>
          <a:p>
            <a:pPr marL="457200" marR="0" lvl="0" indent="-4064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Your list needs a name. A list name follows the same rules as other variable names. 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Often list names are in a plural form, to indicate it holds more than one element.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Python the first element is referenced at index 0.</a:t>
            </a:r>
            <a:endParaRPr sz="280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426450" y="1093925"/>
            <a:ext cx="1773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 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On-screen Show (4:3)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Proxima Nova</vt:lpstr>
      <vt:lpstr>Arial</vt:lpstr>
      <vt:lpstr>Arial Black</vt:lpstr>
      <vt:lpstr>Montserrat</vt:lpstr>
      <vt:lpstr>Coming Soon</vt:lpstr>
      <vt:lpstr>Noto Sans Symbols</vt:lpstr>
      <vt:lpstr>Raleway</vt:lpstr>
      <vt:lpstr>Source Sans Pro</vt:lpstr>
      <vt:lpstr>Consolas</vt:lpstr>
      <vt:lpstr>Plum</vt:lpstr>
      <vt:lpstr>Lists #1</vt:lpstr>
      <vt:lpstr>Warm-up</vt:lpstr>
      <vt:lpstr>Warm-up</vt:lpstr>
      <vt:lpstr>Warm-up</vt:lpstr>
      <vt:lpstr>Warm-up</vt:lpstr>
      <vt:lpstr>Data Abstraction</vt:lpstr>
      <vt:lpstr>Example of a list</vt:lpstr>
      <vt:lpstr>Data Abstraction</vt:lpstr>
      <vt:lpstr>Example of a list</vt:lpstr>
      <vt:lpstr>PowerPoint Presentation</vt:lpstr>
      <vt:lpstr>Definitions</vt:lpstr>
      <vt:lpstr>Definitions</vt:lpstr>
      <vt:lpstr>Using a List</vt:lpstr>
      <vt:lpstr>Using a List</vt:lpstr>
      <vt:lpstr>Using a List</vt:lpstr>
      <vt:lpstr>Try some code tracing with lists</vt:lpstr>
      <vt:lpstr>Try some code tracing with lists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2025-05-19T00:39:48Z</dcterms:modified>
</cp:coreProperties>
</file>